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hdphoto1.wdp" ContentType="image/vnd.ms-photo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</p:sldIdLst>
  <p:sldSz cx="24387175" cy="13717587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
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864000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16060320" y="320976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1219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864000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16060320" y="7365240"/>
            <a:ext cx="706680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219320" y="547200"/>
            <a:ext cx="21947760" cy="1061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2465720" y="736524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2465720" y="3209760"/>
            <a:ext cx="107103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219320" y="7365240"/>
            <a:ext cx="21947760" cy="379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2"/>
          <a:stretch/>
        </p:blipFill>
        <p:spPr>
          <a:xfrm>
            <a:off x="4680" y="-13680"/>
            <a:ext cx="24381720" cy="13714560"/>
          </a:xfrm>
          <a:prstGeom prst="rect">
            <a:avLst/>
          </a:prstGeom>
          <a:ln w="0">
            <a:noFill/>
          </a:ln>
        </p:spPr>
      </p:pic>
      <p:pic>
        <p:nvPicPr>
          <p:cNvPr id="1" name="Picture 14" descr=""/>
          <p:cNvPicPr/>
          <p:nvPr/>
        </p:nvPicPr>
        <p:blipFill>
          <a:blip r:embed="rId3"/>
          <a:stretch/>
        </p:blipFill>
        <p:spPr>
          <a:xfrm>
            <a:off x="18825120" y="10866960"/>
            <a:ext cx="5561280" cy="283392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 rot="5400000">
            <a:off x="11785680" y="-9366480"/>
            <a:ext cx="743760" cy="21961800"/>
          </a:xfrm>
          <a:prstGeom prst="rect">
            <a:avLst/>
          </a:prstGeom>
          <a:solidFill>
            <a:srgbClr val="17ac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1" name="Picture 12" descr=""/>
          <p:cNvPicPr/>
          <p:nvPr/>
        </p:nvPicPr>
        <p:blipFill>
          <a:blip r:embed="rId2"/>
          <a:stretch/>
        </p:blipFill>
        <p:spPr>
          <a:xfrm>
            <a:off x="18827280" y="10883880"/>
            <a:ext cx="5559120" cy="283284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2" descr=""/>
          <p:cNvPicPr/>
          <p:nvPr/>
        </p:nvPicPr>
        <p:blipFill>
          <a:blip r:embed="rId2"/>
          <a:stretch/>
        </p:blipFill>
        <p:spPr>
          <a:xfrm>
            <a:off x="0" y="0"/>
            <a:ext cx="24386040" cy="13716720"/>
          </a:xfrm>
          <a:prstGeom prst="rect">
            <a:avLst/>
          </a:prstGeom>
          <a:ln w="0">
            <a:noFill/>
          </a:ln>
        </p:spPr>
      </p:pic>
      <p:pic>
        <p:nvPicPr>
          <p:cNvPr id="81" name="Picture 5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/>
        </p:blipFill>
        <p:spPr>
          <a:xfrm rot="231000">
            <a:off x="17954280" y="9666360"/>
            <a:ext cx="2374920" cy="1130040"/>
          </a:xfrm>
          <a:prstGeom prst="rect">
            <a:avLst/>
          </a:prstGeom>
          <a:ln w="0">
            <a:noFill/>
          </a:ln>
        </p:spPr>
      </p:pic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19320" y="547200"/>
            <a:ext cx="21947760" cy="2290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219320" y="3209760"/>
            <a:ext cx="21947760" cy="7955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docs.oracle.com/javase/8/docs/api/java/util/stream/Stream.html" TargetMode="External"/><Relationship Id="rId2" Type="http://schemas.openxmlformats.org/officeDocument/2006/relationships/hyperlink" Target="https://docs.oracle.com/javase/8/docs/api/java/util/stream/Stream.html" TargetMode="External"/><Relationship Id="rId3" Type="http://schemas.openxmlformats.org/officeDocument/2006/relationships/hyperlink" Target="https://www.baeldung.com/java-8-streams" TargetMode="External"/><Relationship Id="rId4" Type="http://schemas.openxmlformats.org/officeDocument/2006/relationships/hyperlink" Target="https://www.baeldung.com/java-8-streams" TargetMode="External"/><Relationship Id="rId5" Type="http://schemas.openxmlformats.org/officeDocument/2006/relationships/hyperlink" Target="https://www.baeldung.com/java-maps-streams" TargetMode="External"/><Relationship Id="rId6" Type="http://schemas.openxmlformats.org/officeDocument/2006/relationships/hyperlink" Target="https://www.baeldung.com/java-stream-reduce" TargetMode="External"/><Relationship Id="rId7" Type="http://schemas.openxmlformats.org/officeDocument/2006/relationships/hyperlink" Target="https://www.baeldung.com/java-stream-reduce" TargetMode="External"/><Relationship Id="rId8" Type="http://schemas.openxmlformats.org/officeDocument/2006/relationships/hyperlink" Target="https://www.baeldung.com/java-maps-streams" TargetMode="External"/><Relationship Id="rId9" Type="http://schemas.openxmlformats.org/officeDocument/2006/relationships/hyperlink" Target="https://www.baeldung.com/java-maps-streams" TargetMode="External"/><Relationship Id="rId10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1752480" y="2250360"/>
            <a:ext cx="11664360" cy="770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1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1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1752480" y="10171080"/>
            <a:ext cx="1612908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II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Основни методи в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Stream API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Основни методи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Filter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05" name="CustomShape 3"/>
          <p:cNvSpPr/>
          <p:nvPr/>
        </p:nvSpPr>
        <p:spPr>
          <a:xfrm>
            <a:off x="1178640" y="4010040"/>
            <a:ext cx="20447280" cy="428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Филтрира обектите в потока по даден предикат;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Извиква се с .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filter(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x -&gt; …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).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06" name="CustomShape 4"/>
          <p:cNvSpPr/>
          <p:nvPr/>
        </p:nvSpPr>
        <p:spPr>
          <a:xfrm>
            <a:off x="1176120" y="7514280"/>
            <a:ext cx="10584720" cy="1552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Stream&lt;String&gt; strStream = </a:t>
            </a:r>
            <a:br/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Stream.of("one", "two", "three")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.filter(s -&gt; s.length() &gt; 3);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bg-BG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[three]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Основни методи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Map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09" name="CustomShape 3"/>
          <p:cNvSpPr/>
          <p:nvPr/>
        </p:nvSpPr>
        <p:spPr>
          <a:xfrm>
            <a:off x="1178640" y="4010040"/>
            <a:ext cx="20447280" cy="428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Трансформира обектите в потока;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Приема функция като параметър;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Извиква се с .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map(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x -&gt; …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).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10" name="CustomShape 4"/>
          <p:cNvSpPr/>
          <p:nvPr/>
        </p:nvSpPr>
        <p:spPr>
          <a:xfrm>
            <a:off x="1176480" y="7021800"/>
            <a:ext cx="11104560" cy="252720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Stream&lt;String&gt; strStream =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Stream.of("1", "2", "3");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     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Stream&lt;Integer&gt; numStream = </a:t>
            </a:r>
            <a:br/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strStream.map(Integer::valueOf);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9" dur="indefinite" restart="never" nodeType="tmRoot">
          <p:childTnLst>
            <p:seq>
              <p:cTn id="90" dur="indefinite" nodeType="mainSeq">
                <p:childTnLst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Основни методи в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Reduce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1178640" y="4010040"/>
            <a:ext cx="20447280" cy="472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Позволява да сведем елементите в колекцията до един;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Приема три параметъра:</a:t>
            </a:r>
            <a:endParaRPr b="0" lang="en-US" sz="36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Identity – 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първоначалната стойност на операцията;</a:t>
            </a:r>
            <a:endParaRPr b="0" lang="en-US" sz="36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Accumulator 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- функция, която приема приема два параметъра (моментния резултат на операзията и следващия елемент в потока);</a:t>
            </a:r>
            <a:endParaRPr b="0" lang="en-US" sz="36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Combiner 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– функция, която комбинира частични резултати (напр. когато има разлика в типовете на параметрите, които приема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accumulator 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функцията);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Извиква се с .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reduce(initVal,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(a, b) -&gt; …, this::doSmth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).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14" name="CustomShape 4"/>
          <p:cNvSpPr/>
          <p:nvPr/>
        </p:nvSpPr>
        <p:spPr>
          <a:xfrm>
            <a:off x="1176480" y="8731080"/>
            <a:ext cx="15049080" cy="15523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List&lt;Integer&gt; numbers = Arrays.asList(1, 2, 3, 4, 5, 6);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result = numbers.stream()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.reduce(0, (subtotal, element) -&gt; subtotal + element);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//21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15" name="CustomShape 5"/>
          <p:cNvSpPr/>
          <p:nvPr/>
        </p:nvSpPr>
        <p:spPr>
          <a:xfrm>
            <a:off x="1176480" y="10675080"/>
            <a:ext cx="18217440" cy="20397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List&lt;User&gt; users = Arrays.asList(new User("John", 30), new User("Julie", 35)); </a:t>
            </a:r>
            <a:br/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 result = users.stream()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.reduce(0, (partialAgeResult, user) -&gt; partialAgeResult + user.getAge(),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bg-BG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Integer::sum);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//65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3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 – Най-малкото четно число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1178640" y="4010040"/>
            <a:ext cx="20447280" cy="428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прочете поредица от числа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от конзолата;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отпечата на конзолата най-малкото четно число.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219" name="Group 4"/>
          <p:cNvGrpSpPr/>
          <p:nvPr/>
        </p:nvGrpSpPr>
        <p:grpSpPr>
          <a:xfrm>
            <a:off x="6504840" y="7525440"/>
            <a:ext cx="10453680" cy="583920"/>
            <a:chOff x="6504840" y="7525440"/>
            <a:chExt cx="10453680" cy="583920"/>
          </a:xfrm>
        </p:grpSpPr>
        <p:sp>
          <p:nvSpPr>
            <p:cNvPr id="220" name="CustomShape 5"/>
            <p:cNvSpPr/>
            <p:nvPr/>
          </p:nvSpPr>
          <p:spPr>
            <a:xfrm>
              <a:off x="6504840" y="7525440"/>
              <a:ext cx="46792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1 2 3 4 5 6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21" name="CustomShape 6"/>
            <p:cNvSpPr/>
            <p:nvPr/>
          </p:nvSpPr>
          <p:spPr>
            <a:xfrm>
              <a:off x="12279240" y="7525440"/>
              <a:ext cx="46792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2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22" name="CustomShape 7"/>
            <p:cNvSpPr/>
            <p:nvPr/>
          </p:nvSpPr>
          <p:spPr>
            <a:xfrm>
              <a:off x="11462400" y="752544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23" name="Group 8"/>
          <p:cNvGrpSpPr/>
          <p:nvPr/>
        </p:nvGrpSpPr>
        <p:grpSpPr>
          <a:xfrm>
            <a:off x="6504840" y="8439840"/>
            <a:ext cx="10453680" cy="583920"/>
            <a:chOff x="6504840" y="8439840"/>
            <a:chExt cx="10453680" cy="583920"/>
          </a:xfrm>
        </p:grpSpPr>
        <p:sp>
          <p:nvSpPr>
            <p:cNvPr id="224" name="CustomShape 9"/>
            <p:cNvSpPr/>
            <p:nvPr/>
          </p:nvSpPr>
          <p:spPr>
            <a:xfrm>
              <a:off x="6504840" y="8439840"/>
              <a:ext cx="46792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3.14 -2.00 1.33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25" name="CustomShape 10"/>
            <p:cNvSpPr/>
            <p:nvPr/>
          </p:nvSpPr>
          <p:spPr>
            <a:xfrm>
              <a:off x="12279240" y="8439840"/>
              <a:ext cx="46792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-2.00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26" name="CustomShape 11"/>
            <p:cNvSpPr/>
            <p:nvPr/>
          </p:nvSpPr>
          <p:spPr>
            <a:xfrm>
              <a:off x="11462400" y="843984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27" name="Group 12"/>
          <p:cNvGrpSpPr/>
          <p:nvPr/>
        </p:nvGrpSpPr>
        <p:grpSpPr>
          <a:xfrm>
            <a:off x="6504840" y="9379080"/>
            <a:ext cx="10453680" cy="583920"/>
            <a:chOff x="6504840" y="9379080"/>
            <a:chExt cx="10453680" cy="583920"/>
          </a:xfrm>
        </p:grpSpPr>
        <p:sp>
          <p:nvSpPr>
            <p:cNvPr id="228" name="CustomShape 13"/>
            <p:cNvSpPr/>
            <p:nvPr/>
          </p:nvSpPr>
          <p:spPr>
            <a:xfrm>
              <a:off x="6504840" y="9379080"/>
              <a:ext cx="46792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i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(empty list)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29" name="CustomShape 14"/>
            <p:cNvSpPr/>
            <p:nvPr/>
          </p:nvSpPr>
          <p:spPr>
            <a:xfrm>
              <a:off x="12279240" y="9379080"/>
              <a:ext cx="46792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No match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30" name="CustomShape 15"/>
            <p:cNvSpPr/>
            <p:nvPr/>
          </p:nvSpPr>
          <p:spPr>
            <a:xfrm>
              <a:off x="11462400" y="937908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1752480" y="10171080"/>
            <a:ext cx="198734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III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Използване на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Stream API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 с карти (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maps)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Използване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с карти (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maps)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1178640" y="4010040"/>
            <a:ext cx="20447280" cy="428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Stream API 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може да се използва върху:</a:t>
            </a:r>
            <a:endParaRPr b="0" lang="en-US" sz="36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Ключовете (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.keySet().stream());</a:t>
            </a:r>
            <a:endParaRPr b="0" lang="en-US" sz="36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Стойностите (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.values().stream());</a:t>
            </a:r>
            <a:endParaRPr b="0" lang="en-US" sz="36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Самата карта (.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entrySet().stream()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)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12338640" y="6550920"/>
            <a:ext cx="10799640" cy="106488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Stream&lt;Map.Entry&lt;String, String&gt;&gt; entries =</a:t>
            </a:r>
            <a:br/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map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.entrySet().stream();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35" name="CustomShape 4"/>
          <p:cNvSpPr/>
          <p:nvPr/>
        </p:nvSpPr>
        <p:spPr>
          <a:xfrm>
            <a:off x="12338640" y="4010040"/>
            <a:ext cx="10799640" cy="5774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Stream&lt;String&gt; keys = map.keySet().stream();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36" name="CustomShape 5"/>
          <p:cNvSpPr/>
          <p:nvPr/>
        </p:nvSpPr>
        <p:spPr>
          <a:xfrm>
            <a:off x="12338640" y="5280480"/>
            <a:ext cx="10799640" cy="5774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Stream&lt;String&gt; keys = map.values().stream();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5" dur="indefinite" restart="never" nodeType="tmRoot">
          <p:childTnLst>
            <p:seq>
              <p:cTn id="96" dur="indefinite" nodeType="mainSeq">
                <p:childTnLst>
                  <p:par>
                    <p:cTn id="97" fill="hold">
                      <p:stCondLst>
                        <p:cond delay="0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Използване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с карти (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maps)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4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 – Обща възраст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39" name="CustomShape 3"/>
          <p:cNvSpPr/>
          <p:nvPr/>
        </p:nvSpPr>
        <p:spPr>
          <a:xfrm>
            <a:off x="1178640" y="4010040"/>
            <a:ext cx="20447280" cy="428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Дадена е колекция от обект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Person, 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който съдържа име и години;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отпечата на конзолата общата възраст на хората в колекцията.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240" name="Group 4"/>
          <p:cNvGrpSpPr/>
          <p:nvPr/>
        </p:nvGrpSpPr>
        <p:grpSpPr>
          <a:xfrm>
            <a:off x="6504840" y="7525440"/>
            <a:ext cx="10506600" cy="1552320"/>
            <a:chOff x="6504840" y="7525440"/>
            <a:chExt cx="10506600" cy="1552320"/>
          </a:xfrm>
        </p:grpSpPr>
        <p:sp>
          <p:nvSpPr>
            <p:cNvPr id="241" name="CustomShape 5"/>
            <p:cNvSpPr/>
            <p:nvPr/>
          </p:nvSpPr>
          <p:spPr>
            <a:xfrm>
              <a:off x="6504840" y="7525440"/>
              <a:ext cx="4679280" cy="155232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“</a:t>
              </a: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Ivan”:26, 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“</a:t>
              </a: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Stefani”:31, 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“</a:t>
              </a: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Gosho”:15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42" name="CustomShape 6"/>
            <p:cNvSpPr/>
            <p:nvPr/>
          </p:nvSpPr>
          <p:spPr>
            <a:xfrm>
              <a:off x="12332160" y="8017920"/>
              <a:ext cx="46792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72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43" name="CustomShape 7"/>
            <p:cNvSpPr/>
            <p:nvPr/>
          </p:nvSpPr>
          <p:spPr>
            <a:xfrm>
              <a:off x="11453760" y="801792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Използване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 с карти (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maps)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Задача 5 – Население по райони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1178640" y="4010040"/>
            <a:ext cx="20447280" cy="428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прочете от конзолата поредица от градове и население на дадения град (формата е „град:население град:население град:население“);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отпечатат градовете чиято популация е по-голяма от 10, заедно с популацията на двата най-населени района, сортирани в намаляващ ред;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</p:txBody>
      </p:sp>
      <p:grpSp>
        <p:nvGrpSpPr>
          <p:cNvPr id="247" name="Group 4"/>
          <p:cNvGrpSpPr/>
          <p:nvPr/>
        </p:nvGrpSpPr>
        <p:grpSpPr>
          <a:xfrm>
            <a:off x="2896560" y="7821720"/>
            <a:ext cx="17011440" cy="1064880"/>
            <a:chOff x="2896560" y="7821720"/>
            <a:chExt cx="17011440" cy="1064880"/>
          </a:xfrm>
        </p:grpSpPr>
        <p:sp>
          <p:nvSpPr>
            <p:cNvPr id="248" name="CustomShape 5"/>
            <p:cNvSpPr/>
            <p:nvPr/>
          </p:nvSpPr>
          <p:spPr>
            <a:xfrm>
              <a:off x="2896560" y="8067960"/>
              <a:ext cx="1118412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it-IT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Pld:9 Pld:13 Has:7 Sof:20 Sof:10 Sof:15 </a:t>
              </a: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Vid:10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49" name="CustomShape 6"/>
            <p:cNvSpPr/>
            <p:nvPr/>
          </p:nvSpPr>
          <p:spPr>
            <a:xfrm>
              <a:off x="15228720" y="7821720"/>
              <a:ext cx="4679280" cy="106488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it-IT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Sof: 20 15 10 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b="1" lang="it-IT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Pld: 13 9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50" name="CustomShape 7"/>
            <p:cNvSpPr/>
            <p:nvPr/>
          </p:nvSpPr>
          <p:spPr>
            <a:xfrm>
              <a:off x="14350320" y="806796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1752480" y="10171080"/>
            <a:ext cx="198734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IV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Класа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Collectors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1752480" y="10171080"/>
            <a:ext cx="1612908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I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Основи на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Stream API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Класа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Collectors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1178640" y="4010040"/>
            <a:ext cx="20447280" cy="428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Използва се за събиране на данните от потока в колекция;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Данните от потоците може да се събират в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List, Set, Map 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и т.н.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1176480" y="6261480"/>
            <a:ext cx="10799640" cy="203976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String[] strings = { "22", "11", "13" };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List&lt;Integer&gt; numbers = Arrays.stream(strings)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.map(Integer::valueOf)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.collect(</a:t>
            </a:r>
            <a:r>
              <a:rPr b="1" lang="en-GB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Collectors.toList()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1752480" y="10171080"/>
            <a:ext cx="19873440" cy="19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Част </a:t>
            </a:r>
            <a:r>
              <a:rPr b="1" lang="en-US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V – </a:t>
            </a:r>
            <a:r>
              <a:rPr b="1" lang="bg-BG" sz="6000" spc="-1" strike="noStrike">
                <a:solidFill>
                  <a:srgbClr val="24274c"/>
                </a:solidFill>
                <a:latin typeface="Century Gothic"/>
                <a:ea typeface="DejaVu Sans"/>
              </a:rPr>
              <a:t>Задачи за упражнение</a:t>
            </a:r>
            <a:endParaRPr b="0" lang="en-US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Задачи за упражнение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6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 – Ала-бала портокала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1178640" y="4010040"/>
            <a:ext cx="20447280" cy="428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прочете текст от конзолата;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отпечатат в конзолата трите най-използвани думи;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За дума се брои всяка поредица от символи, съдържаща букви и тире;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Сравняването трябва да е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case-insensitive.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259" name="Group 4"/>
          <p:cNvGrpSpPr/>
          <p:nvPr/>
        </p:nvGrpSpPr>
        <p:grpSpPr>
          <a:xfrm>
            <a:off x="1615320" y="7620840"/>
            <a:ext cx="21048120" cy="2039760"/>
            <a:chOff x="1615320" y="7620840"/>
            <a:chExt cx="21048120" cy="2039760"/>
          </a:xfrm>
        </p:grpSpPr>
        <p:sp>
          <p:nvSpPr>
            <p:cNvPr id="260" name="CustomShape 5"/>
            <p:cNvSpPr/>
            <p:nvPr/>
          </p:nvSpPr>
          <p:spPr>
            <a:xfrm>
              <a:off x="1615320" y="7620840"/>
              <a:ext cx="9959400" cy="203976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ru-RU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Ала-бала портокала се използва когато някой говори врели-некипели. Ала-бала портокала няма нищо общо с портокала от магазина или някой от парламента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61" name="CustomShape 6"/>
            <p:cNvSpPr/>
            <p:nvPr/>
          </p:nvSpPr>
          <p:spPr>
            <a:xfrm>
              <a:off x="12721680" y="7867080"/>
              <a:ext cx="9941760" cy="155232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ru-RU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портокала -&gt; 3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b="1" lang="ru-RU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ала-бала -&gt; 2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b="1" lang="ru-RU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някой -&gt; 2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62" name="CustomShape 7"/>
            <p:cNvSpPr/>
            <p:nvPr/>
          </p:nvSpPr>
          <p:spPr>
            <a:xfrm>
              <a:off x="11843640" y="835920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Задачи за упражнение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7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 – Сортиране на данни от файл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1178640" y="4010040"/>
            <a:ext cx="20879280" cy="544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Даден е файл;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прочете файла, като се премахнат празните редове и се създаде колекция от обекти с информацията от реда;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От създадената колекция да се изведе човека с най-дълго име (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firstName + lastName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)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преброят хората, живеещи на улица с номер 25.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Подсказка: 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66" name="CustomShape 4"/>
          <p:cNvSpPr/>
          <p:nvPr/>
        </p:nvSpPr>
        <p:spPr>
          <a:xfrm>
            <a:off x="1177560" y="8587080"/>
            <a:ext cx="20881440" cy="106488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String path = "your/path/to/file"; e.g String path = "C:/Users/{user}/Desktop/persons.txt";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Stream&lt;String&gt; lines = Files.lines(Paths.get(path));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Задачи за упражнение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8 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– Прости числа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1178640" y="4010040"/>
            <a:ext cx="20879280" cy="544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отпечатат на конзолата всички прости числа в интервала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[1;100]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Литература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1381320" y="3725280"/>
            <a:ext cx="21756600" cy="918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ea typeface="DejaVu Sans"/>
                <a:hlinkClick r:id="rId1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ea typeface="DejaVu Sans"/>
                <a:hlinkClick r:id="rId2"/>
              </a:rPr>
              <a:t>docs.oracle.com/javase/8/docs/api/java/util/stream/Stream.html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ea typeface="DejaVu Sans"/>
                <a:hlinkClick r:id="rId3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ea typeface="DejaVu Sans"/>
                <a:hlinkClick r:id="rId4"/>
              </a:rPr>
              <a:t>www.baeldung.com/java-8-streams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US" sz="3600" spc="-1" strike="noStrike" u="sng">
                <a:solidFill>
                  <a:srgbClr val="0563c1"/>
                </a:solidFill>
                <a:uFillTx/>
                <a:latin typeface="Century Gothic"/>
                <a:ea typeface="DejaVu Sans"/>
                <a:hlinkClick r:id="rId5"/>
              </a:rPr>
              <a:t>https://www.baeldung.com/java-maps-streams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ea typeface="DejaVu Sans"/>
                <a:hlinkClick r:id="rId6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ea typeface="DejaVu Sans"/>
                <a:hlinkClick r:id="rId7"/>
              </a:rPr>
              <a:t>www.baeldung.com/java-stream-reduce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ea typeface="DejaVu Sans"/>
                <a:hlinkClick r:id="rId8"/>
              </a:rPr>
              <a:t>https://</a:t>
            </a:r>
            <a:r>
              <a:rPr b="0" lang="en-GB" sz="3600" spc="-1" strike="noStrike" u="sng">
                <a:solidFill>
                  <a:srgbClr val="0563c1"/>
                </a:solidFill>
                <a:uFillTx/>
                <a:latin typeface="Century Gothic"/>
                <a:ea typeface="DejaVu Sans"/>
                <a:hlinkClick r:id="rId9"/>
              </a:rPr>
              <a:t>www.baeldung.com/java-maps-streams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Основи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176480" y="3978360"/>
            <a:ext cx="19812600" cy="29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  <a:ea typeface="DejaVu Sans"/>
              </a:rPr>
              <a:t>Позволява ни да работим с колекции посредством функции;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  <a:ea typeface="DejaVu Sans"/>
              </a:rPr>
              <a:t>Методите могат да се извикват един след друг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  <a:ea typeface="DejaVu Sans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24274c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24274c"/>
                </a:solidFill>
                <a:latin typeface="Century Gothic"/>
                <a:ea typeface="DejaVu Sans"/>
              </a:rPr>
              <a:t>Извиква се с </a:t>
            </a:r>
            <a:r>
              <a:rPr b="1" lang="bg-BG" sz="3600" spc="-1" strike="noStrike">
                <a:solidFill>
                  <a:srgbClr val="17aca9"/>
                </a:solidFill>
                <a:latin typeface="Century Gothic"/>
                <a:ea typeface="DejaVu Sans"/>
              </a:rPr>
              <a:t>.</a:t>
            </a:r>
            <a:r>
              <a:rPr b="1" lang="en-US" sz="3600" spc="-1" strike="noStrike">
                <a:solidFill>
                  <a:srgbClr val="17aca9"/>
                </a:solidFill>
                <a:latin typeface="Century Gothic"/>
                <a:ea typeface="DejaVu Sans"/>
              </a:rPr>
              <a:t>stream()</a:t>
            </a:r>
            <a:r>
              <a:rPr b="0" lang="en-US" sz="3600" spc="-1" strike="noStrike">
                <a:solidFill>
                  <a:srgbClr val="24274c"/>
                </a:solidFill>
                <a:latin typeface="Century Gothic"/>
                <a:ea typeface="DejaVu Sans"/>
              </a:rPr>
              <a:t>.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1155240" y="6921720"/>
            <a:ext cx="14926320" cy="11908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44000" rIns="144000" tIns="108000" bIns="108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List&lt;Integer&gt; nums = Arrays.asList({ 7, 12, 18, 4 });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nums.stream().filter(n -&gt; n &gt; 10) </a:t>
            </a:r>
            <a:r>
              <a:rPr b="1" lang="en-US" sz="3200" spc="-1" strike="noStrike">
                <a:solidFill>
                  <a:srgbClr val="808080"/>
                </a:solidFill>
                <a:latin typeface="Consolas"/>
                <a:ea typeface="DejaVu Sans"/>
              </a:rPr>
              <a:t>// 12, 18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Основи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1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 – Вземи две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27" name="CustomShape 3"/>
          <p:cNvSpPr/>
          <p:nvPr/>
        </p:nvSpPr>
        <p:spPr>
          <a:xfrm>
            <a:off x="1178640" y="4010040"/>
            <a:ext cx="20447280" cy="21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прочете поредица от числа от конзолата;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намерят всички уникални елементи в интервала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[10;20]</a:t>
            </a: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отпечатат на конзолата първите 2 елемента.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128" name="Group 4"/>
          <p:cNvGrpSpPr/>
          <p:nvPr/>
        </p:nvGrpSpPr>
        <p:grpSpPr>
          <a:xfrm>
            <a:off x="8396280" y="7722720"/>
            <a:ext cx="7521840" cy="583920"/>
            <a:chOff x="8396280" y="7722720"/>
            <a:chExt cx="7521840" cy="583920"/>
          </a:xfrm>
        </p:grpSpPr>
        <p:sp>
          <p:nvSpPr>
            <p:cNvPr id="129" name="CustomShape 5"/>
            <p:cNvSpPr/>
            <p:nvPr/>
          </p:nvSpPr>
          <p:spPr>
            <a:xfrm>
              <a:off x="8396280" y="7722720"/>
              <a:ext cx="31996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15 2 15 14 12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30" name="CustomShape 6"/>
            <p:cNvSpPr/>
            <p:nvPr/>
          </p:nvSpPr>
          <p:spPr>
            <a:xfrm>
              <a:off x="12718440" y="7722720"/>
              <a:ext cx="31996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15 14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31" name="CustomShape 7"/>
            <p:cNvSpPr/>
            <p:nvPr/>
          </p:nvSpPr>
          <p:spPr>
            <a:xfrm>
              <a:off x="11901600" y="772272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32" name="Group 8"/>
          <p:cNvGrpSpPr/>
          <p:nvPr/>
        </p:nvGrpSpPr>
        <p:grpSpPr>
          <a:xfrm>
            <a:off x="8394840" y="8559360"/>
            <a:ext cx="7523280" cy="583920"/>
            <a:chOff x="8394840" y="8559360"/>
            <a:chExt cx="7523280" cy="583920"/>
          </a:xfrm>
        </p:grpSpPr>
        <p:sp>
          <p:nvSpPr>
            <p:cNvPr id="133" name="CustomShape 9"/>
            <p:cNvSpPr/>
            <p:nvPr/>
          </p:nvSpPr>
          <p:spPr>
            <a:xfrm>
              <a:off x="8394840" y="8559360"/>
              <a:ext cx="31996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17 -2 3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34" name="CustomShape 10"/>
            <p:cNvSpPr/>
            <p:nvPr/>
          </p:nvSpPr>
          <p:spPr>
            <a:xfrm>
              <a:off x="12718440" y="8559360"/>
              <a:ext cx="31996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17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35" name="CustomShape 11"/>
            <p:cNvSpPr/>
            <p:nvPr/>
          </p:nvSpPr>
          <p:spPr>
            <a:xfrm>
              <a:off x="11901600" y="855936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36" name="Group 12"/>
          <p:cNvGrpSpPr/>
          <p:nvPr/>
        </p:nvGrpSpPr>
        <p:grpSpPr>
          <a:xfrm>
            <a:off x="8396280" y="9384840"/>
            <a:ext cx="7521840" cy="583920"/>
            <a:chOff x="8396280" y="9384840"/>
            <a:chExt cx="7521840" cy="583920"/>
          </a:xfrm>
        </p:grpSpPr>
        <p:sp>
          <p:nvSpPr>
            <p:cNvPr id="137" name="CustomShape 13"/>
            <p:cNvSpPr/>
            <p:nvPr/>
          </p:nvSpPr>
          <p:spPr>
            <a:xfrm>
              <a:off x="8396280" y="9384840"/>
              <a:ext cx="31996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-2 3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38" name="CustomShape 14"/>
            <p:cNvSpPr/>
            <p:nvPr/>
          </p:nvSpPr>
          <p:spPr>
            <a:xfrm>
              <a:off x="12718440" y="9384840"/>
              <a:ext cx="31996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i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(no output)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39" name="CustomShape 15"/>
            <p:cNvSpPr/>
            <p:nvPr/>
          </p:nvSpPr>
          <p:spPr>
            <a:xfrm>
              <a:off x="11901600" y="938484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1176480" y="1241280"/>
            <a:ext cx="21961800" cy="74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Основи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 flipH="1">
            <a:off x="10602720" y="5627880"/>
            <a:ext cx="7162200" cy="9097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3"/>
          <p:cNvSpPr/>
          <p:nvPr/>
        </p:nvSpPr>
        <p:spPr>
          <a:xfrm flipH="1">
            <a:off x="14253840" y="574056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5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3" name="CustomShape 4"/>
          <p:cNvSpPr/>
          <p:nvPr/>
        </p:nvSpPr>
        <p:spPr>
          <a:xfrm flipH="1">
            <a:off x="10748880" y="574380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10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4" name="CustomShape 5"/>
          <p:cNvSpPr/>
          <p:nvPr/>
        </p:nvSpPr>
        <p:spPr>
          <a:xfrm flipH="1">
            <a:off x="12501360" y="574056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5" name="CustomShape 6"/>
          <p:cNvSpPr/>
          <p:nvPr/>
        </p:nvSpPr>
        <p:spPr>
          <a:xfrm flipH="1">
            <a:off x="16004880" y="574056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6" name="CustomShape 7"/>
          <p:cNvSpPr/>
          <p:nvPr/>
        </p:nvSpPr>
        <p:spPr>
          <a:xfrm>
            <a:off x="5634720" y="5780520"/>
            <a:ext cx="4454640" cy="577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stream()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7" name="CustomShape 8"/>
          <p:cNvSpPr/>
          <p:nvPr/>
        </p:nvSpPr>
        <p:spPr>
          <a:xfrm flipH="1">
            <a:off x="10602720" y="7079040"/>
            <a:ext cx="7162200" cy="9140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9"/>
          <p:cNvSpPr/>
          <p:nvPr/>
        </p:nvSpPr>
        <p:spPr>
          <a:xfrm flipH="1">
            <a:off x="14253840" y="719172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5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9" name="CustomShape 10"/>
          <p:cNvSpPr/>
          <p:nvPr/>
        </p:nvSpPr>
        <p:spPr>
          <a:xfrm flipH="1">
            <a:off x="10748880" y="719496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10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50" name="CustomShape 11"/>
          <p:cNvSpPr/>
          <p:nvPr/>
        </p:nvSpPr>
        <p:spPr>
          <a:xfrm>
            <a:off x="5634720" y="7267320"/>
            <a:ext cx="4454640" cy="577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filter(x -&gt; x &gt; 4)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51" name="Line 12"/>
          <p:cNvSpPr/>
          <p:nvPr/>
        </p:nvSpPr>
        <p:spPr>
          <a:xfrm>
            <a:off x="5280480" y="6786720"/>
            <a:ext cx="12889440" cy="360"/>
          </a:xfrm>
          <a:prstGeom prst="line">
            <a:avLst/>
          </a:prstGeom>
          <a:ln w="25400">
            <a:solidFill>
              <a:srgbClr val="17aca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Line 13"/>
          <p:cNvSpPr/>
          <p:nvPr/>
        </p:nvSpPr>
        <p:spPr>
          <a:xfrm>
            <a:off x="5280480" y="8226720"/>
            <a:ext cx="12889440" cy="360"/>
          </a:xfrm>
          <a:prstGeom prst="line">
            <a:avLst/>
          </a:prstGeom>
          <a:ln w="25400">
            <a:solidFill>
              <a:srgbClr val="17aca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14"/>
          <p:cNvSpPr/>
          <p:nvPr/>
        </p:nvSpPr>
        <p:spPr>
          <a:xfrm flipH="1">
            <a:off x="10602720" y="8499240"/>
            <a:ext cx="7162200" cy="9338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15"/>
          <p:cNvSpPr/>
          <p:nvPr/>
        </p:nvSpPr>
        <p:spPr>
          <a:xfrm flipH="1">
            <a:off x="14253840" y="861192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10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55" name="CustomShape 16"/>
          <p:cNvSpPr/>
          <p:nvPr/>
        </p:nvSpPr>
        <p:spPr>
          <a:xfrm flipH="1">
            <a:off x="10748880" y="861516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20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56" name="CustomShape 17"/>
          <p:cNvSpPr/>
          <p:nvPr/>
        </p:nvSpPr>
        <p:spPr>
          <a:xfrm>
            <a:off x="5634720" y="8611920"/>
            <a:ext cx="4454640" cy="577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map(x -&gt; x * 2)</a:t>
            </a:r>
            <a:endParaRPr b="0" lang="en-US" sz="3200" spc="-1" strike="noStrike">
              <a:latin typeface="Arial"/>
            </a:endParaRPr>
          </a:p>
        </p:txBody>
      </p:sp>
      <p:grpSp>
        <p:nvGrpSpPr>
          <p:cNvPr id="157" name="Group 18"/>
          <p:cNvGrpSpPr/>
          <p:nvPr/>
        </p:nvGrpSpPr>
        <p:grpSpPr>
          <a:xfrm>
            <a:off x="12501360" y="7071480"/>
            <a:ext cx="1612080" cy="790560"/>
            <a:chOff x="12501360" y="7071480"/>
            <a:chExt cx="1612080" cy="790560"/>
          </a:xfrm>
        </p:grpSpPr>
        <p:sp>
          <p:nvSpPr>
            <p:cNvPr id="158" name="CustomShape 19"/>
            <p:cNvSpPr/>
            <p:nvPr/>
          </p:nvSpPr>
          <p:spPr>
            <a:xfrm flipH="1">
              <a:off x="12501360" y="7191720"/>
              <a:ext cx="1612080" cy="67032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180000" rIns="180000" tIns="91440" bIns="91440">
              <a:spAutoFit/>
            </a:bodyPr>
            <a:p>
              <a:pPr algn="ctr">
                <a:lnSpc>
                  <a:spcPct val="100000"/>
                </a:lnSpc>
              </a:pPr>
              <a:r>
                <a:rPr b="0" lang="en-US" sz="3200" spc="-1" strike="noStrike">
                  <a:solidFill>
                    <a:srgbClr val="17aca9"/>
                  </a:solidFill>
                  <a:latin typeface="Calibri"/>
                  <a:ea typeface="DejaVu Sans"/>
                </a:rPr>
                <a:t>2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59" name="CustomShape 20"/>
            <p:cNvSpPr/>
            <p:nvPr/>
          </p:nvSpPr>
          <p:spPr>
            <a:xfrm>
              <a:off x="12851280" y="7071480"/>
              <a:ext cx="913680" cy="779760"/>
            </a:xfrm>
            <a:prstGeom prst="mathMultiply">
              <a:avLst>
                <a:gd name="adj1" fmla="val 2352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60" name="Group 21"/>
          <p:cNvGrpSpPr/>
          <p:nvPr/>
        </p:nvGrpSpPr>
        <p:grpSpPr>
          <a:xfrm>
            <a:off x="16004880" y="7071480"/>
            <a:ext cx="1612080" cy="790560"/>
            <a:chOff x="16004880" y="7071480"/>
            <a:chExt cx="1612080" cy="790560"/>
          </a:xfrm>
        </p:grpSpPr>
        <p:sp>
          <p:nvSpPr>
            <p:cNvPr id="161" name="CustomShape 22"/>
            <p:cNvSpPr/>
            <p:nvPr/>
          </p:nvSpPr>
          <p:spPr>
            <a:xfrm flipH="1">
              <a:off x="16004880" y="7191720"/>
              <a:ext cx="1612080" cy="67032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180000" rIns="180000" tIns="91440" bIns="91440">
              <a:spAutoFit/>
            </a:bodyPr>
            <a:p>
              <a:pPr algn="ctr">
                <a:lnSpc>
                  <a:spcPct val="100000"/>
                </a:lnSpc>
              </a:pPr>
              <a:r>
                <a:rPr b="0" lang="en-US" sz="3200" spc="-1" strike="noStrike">
                  <a:solidFill>
                    <a:srgbClr val="17aca9"/>
                  </a:solidFill>
                  <a:latin typeface="Calibri"/>
                  <a:ea typeface="DejaVu Sans"/>
                </a:rPr>
                <a:t>2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62" name="CustomShape 23"/>
            <p:cNvSpPr/>
            <p:nvPr/>
          </p:nvSpPr>
          <p:spPr>
            <a:xfrm>
              <a:off x="16354800" y="7071480"/>
              <a:ext cx="913680" cy="779760"/>
            </a:xfrm>
            <a:prstGeom prst="mathMultiply">
              <a:avLst>
                <a:gd name="adj1" fmla="val 2352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3" name="Line 24"/>
          <p:cNvSpPr/>
          <p:nvPr/>
        </p:nvSpPr>
        <p:spPr>
          <a:xfrm>
            <a:off x="5280480" y="9667080"/>
            <a:ext cx="12889440" cy="360"/>
          </a:xfrm>
          <a:prstGeom prst="line">
            <a:avLst/>
          </a:prstGeom>
          <a:ln w="25400">
            <a:solidFill>
              <a:srgbClr val="17aca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25"/>
          <p:cNvSpPr/>
          <p:nvPr/>
        </p:nvSpPr>
        <p:spPr>
          <a:xfrm flipH="1">
            <a:off x="10602720" y="9918000"/>
            <a:ext cx="7162200" cy="955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26"/>
          <p:cNvSpPr/>
          <p:nvPr/>
        </p:nvSpPr>
        <p:spPr>
          <a:xfrm flipH="1">
            <a:off x="14253840" y="1003068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10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66" name="CustomShape 27"/>
          <p:cNvSpPr/>
          <p:nvPr/>
        </p:nvSpPr>
        <p:spPr>
          <a:xfrm flipH="1">
            <a:off x="10748880" y="1003392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20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67" name="CustomShape 28"/>
          <p:cNvSpPr/>
          <p:nvPr/>
        </p:nvSpPr>
        <p:spPr>
          <a:xfrm>
            <a:off x="5634720" y="10052280"/>
            <a:ext cx="4454640" cy="577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forEach(print(x))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68" name="CustomShape 29"/>
          <p:cNvSpPr/>
          <p:nvPr/>
        </p:nvSpPr>
        <p:spPr>
          <a:xfrm flipH="1">
            <a:off x="10602720" y="4209840"/>
            <a:ext cx="7162200" cy="8582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30"/>
          <p:cNvSpPr/>
          <p:nvPr/>
        </p:nvSpPr>
        <p:spPr>
          <a:xfrm flipH="1">
            <a:off x="14253840" y="432252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5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0" name="CustomShape 31"/>
          <p:cNvSpPr/>
          <p:nvPr/>
        </p:nvSpPr>
        <p:spPr>
          <a:xfrm flipH="1">
            <a:off x="10748880" y="432576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10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1" name="CustomShape 32"/>
          <p:cNvSpPr/>
          <p:nvPr/>
        </p:nvSpPr>
        <p:spPr>
          <a:xfrm flipH="1">
            <a:off x="12501360" y="432252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2" name="CustomShape 33"/>
          <p:cNvSpPr/>
          <p:nvPr/>
        </p:nvSpPr>
        <p:spPr>
          <a:xfrm flipH="1">
            <a:off x="16004880" y="4322520"/>
            <a:ext cx="1612080" cy="67032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80000" rIns="180000" tIns="91440" bIns="9144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alibri"/>
                <a:ea typeface="DejaVu Sans"/>
              </a:rPr>
              <a:t>2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3" name="Line 34"/>
          <p:cNvSpPr/>
          <p:nvPr/>
        </p:nvSpPr>
        <p:spPr>
          <a:xfrm>
            <a:off x="5280480" y="5346360"/>
            <a:ext cx="12889440" cy="360"/>
          </a:xfrm>
          <a:prstGeom prst="line">
            <a:avLst/>
          </a:prstGeom>
          <a:ln w="25400">
            <a:solidFill>
              <a:srgbClr val="17aca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" name="CustomShape 35"/>
          <p:cNvSpPr/>
          <p:nvPr/>
        </p:nvSpPr>
        <p:spPr>
          <a:xfrm>
            <a:off x="5634720" y="4384800"/>
            <a:ext cx="4454640" cy="577440"/>
          </a:xfrm>
          <a:prstGeom prst="rect">
            <a:avLst/>
          </a:prstGeom>
          <a:solidFill>
            <a:srgbClr val="f0f4fa"/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List&lt;Integer&gt;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Основи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Класа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Stream&lt;T&gt;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77" name="CustomShape 3"/>
          <p:cNvSpPr/>
          <p:nvPr/>
        </p:nvSpPr>
        <p:spPr>
          <a:xfrm>
            <a:off x="1178640" y="4010040"/>
            <a:ext cx="20447280" cy="21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Дава достъп до функционалностите на 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Stream API;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Може да получим инстанция от:</a:t>
            </a:r>
            <a:endParaRPr b="0" lang="en-US" sz="36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Колекция:</a:t>
            </a:r>
            <a:br/>
            <a:br/>
            <a:br/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32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Масив:</a:t>
            </a:r>
            <a:br/>
            <a:br/>
            <a:br/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US" sz="32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От карта (</a:t>
            </a:r>
            <a:r>
              <a:rPr b="0" lang="en-US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map):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8" name="CustomShape 4"/>
          <p:cNvSpPr/>
          <p:nvPr/>
        </p:nvSpPr>
        <p:spPr>
          <a:xfrm>
            <a:off x="2559600" y="5641920"/>
            <a:ext cx="9576360" cy="119088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44000" rIns="144000" tIns="108000" bIns="108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List&lt;Integer&gt; list = new ArrayList&lt;&gt;();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Stream&lt;Integer&gt; stream = list.stream();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9" name="CustomShape 5"/>
          <p:cNvSpPr/>
          <p:nvPr/>
        </p:nvSpPr>
        <p:spPr>
          <a:xfrm>
            <a:off x="2544480" y="7602120"/>
            <a:ext cx="10368360" cy="167796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44000" rIns="144000" tIns="108000" bIns="108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String[] array = new String[10];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Stream&lt;String&gt; stream = 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Arrays.stream(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array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80" name="CustomShape 6"/>
          <p:cNvSpPr/>
          <p:nvPr/>
        </p:nvSpPr>
        <p:spPr>
          <a:xfrm>
            <a:off x="2544480" y="10049040"/>
            <a:ext cx="15697080" cy="2653200"/>
          </a:xfrm>
          <a:prstGeom prst="rect">
            <a:avLst/>
          </a:prstGeom>
          <a:solidFill>
            <a:schemeClr val="accent5">
              <a:lumMod val="40000"/>
              <a:lumOff val="60000"/>
              <a:alpha val="20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44000" rIns="144000" tIns="108000" bIns="108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HashMap&lt;String, String&gt; map = new HashMap&lt;&gt;();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Stream&lt;Map.Entry&lt;String, String&gt;&gt; entries =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map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.entrySet().stream();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Stream&lt;String&gt; keys = map.keySet().stream();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Stream&lt;String&gt; keys = map.values().stream();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Основи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Видове операции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83" name="CustomShape 3"/>
          <p:cNvSpPr/>
          <p:nvPr/>
        </p:nvSpPr>
        <p:spPr>
          <a:xfrm>
            <a:off x="1178640" y="4010040"/>
            <a:ext cx="20447280" cy="21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Междинни операции (</a:t>
            </a:r>
            <a:r>
              <a:rPr b="0" lang="en-US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map, sorted, distinct, filter, peek …</a:t>
            </a:r>
            <a:r>
              <a:rPr b="0" lang="ru-RU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):</a:t>
            </a:r>
            <a:endParaRPr b="0" lang="en-US" sz="32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Всеки метод връща като резултат </a:t>
            </a:r>
            <a:r>
              <a:rPr b="0" lang="en-US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Stream&lt;</a:t>
            </a: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Т</a:t>
            </a:r>
            <a:r>
              <a:rPr b="0" lang="en-US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&gt;</a:t>
            </a: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;</a:t>
            </a:r>
            <a:endParaRPr b="0" lang="en-US" sz="32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Методите могат да се извикват един след друг.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84" name="CustomShape 4"/>
          <p:cNvSpPr/>
          <p:nvPr/>
        </p:nvSpPr>
        <p:spPr>
          <a:xfrm>
            <a:off x="12481560" y="4554360"/>
            <a:ext cx="11104560" cy="39895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List&lt;String&gt; elements = new ArrayList&lt;&gt;();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Collections.addAll(elements, "one", "two");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Stream&lt;String&gt; stream = elements.stream()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.distinct()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.sorted()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.filter(s -&gt; s.length() &lt; 5)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.skip(1)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.limit(1);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85" name="CustomShape 5"/>
          <p:cNvSpPr/>
          <p:nvPr/>
        </p:nvSpPr>
        <p:spPr>
          <a:xfrm>
            <a:off x="1178640" y="8820000"/>
            <a:ext cx="20447280" cy="21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Затварящи операции (</a:t>
            </a:r>
            <a:r>
              <a:rPr b="0" lang="en-US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reduce, collect, forEach …):</a:t>
            </a:r>
            <a:endParaRPr b="0" lang="en-US" sz="32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Бележат края на </a:t>
            </a:r>
            <a:r>
              <a:rPr b="0" lang="en-US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stream-a</a:t>
            </a: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;</a:t>
            </a:r>
            <a:endParaRPr b="0" lang="en-US" sz="3200" spc="-1" strike="noStrike">
              <a:latin typeface="Arial"/>
            </a:endParaRPr>
          </a:p>
          <a:p>
            <a:pPr lvl="1" marL="1257480" indent="-57096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След тях не може да се добавят други методи.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86" name="CustomShape 6"/>
          <p:cNvSpPr/>
          <p:nvPr/>
        </p:nvSpPr>
        <p:spPr>
          <a:xfrm>
            <a:off x="12481560" y="8793360"/>
            <a:ext cx="11104560" cy="301464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List&lt;String&gt; elements = new ArrayList&lt;&gt;();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Collections.addAll(elements, "one", "two");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elements.stream()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.distinct()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.forEach(s -&gt; System.out.println(s))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1" dur="indefinite" restart="never" nodeType="tmRoot">
          <p:childTnLst>
            <p:seq>
              <p:cTn id="52" dur="indefinite" nodeType="mainSeq">
                <p:childTnLst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Основи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Optional&lt;T&gt;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89" name="CustomShape 3"/>
          <p:cNvSpPr/>
          <p:nvPr/>
        </p:nvSpPr>
        <p:spPr>
          <a:xfrm>
            <a:off x="1178640" y="4010040"/>
            <a:ext cx="20447280" cy="21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Пази в себе си </a:t>
            </a:r>
            <a:r>
              <a:rPr b="0" lang="en-US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nullable </a:t>
            </a: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стойност;</a:t>
            </a:r>
            <a:endParaRPr b="0" lang="en-US" sz="32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Някой методи на </a:t>
            </a:r>
            <a:r>
              <a:rPr b="0" lang="en-US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Stream API</a:t>
            </a:r>
            <a:r>
              <a:rPr b="0" lang="bg-BG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 връщат </a:t>
            </a:r>
            <a:r>
              <a:rPr b="0" lang="en-US" sz="3200" spc="-1" strike="noStrike">
                <a:solidFill>
                  <a:srgbClr val="000000"/>
                </a:solidFill>
                <a:latin typeface="Century Gothic"/>
                <a:ea typeface="DejaVu Sans"/>
              </a:rPr>
              <a:t>Optional.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90" name="CustomShape 4"/>
          <p:cNvSpPr/>
          <p:nvPr/>
        </p:nvSpPr>
        <p:spPr>
          <a:xfrm>
            <a:off x="11888640" y="5418720"/>
            <a:ext cx="11104560" cy="3989520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rgbClr val="17aca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Optional&lt;String&gt; first = elements.stream()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.sorted()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	</a:t>
            </a:r>
            <a:r>
              <a:rPr b="1" lang="en-GB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.findFirst();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if (first.isPresent()) {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System.out.println(first.get());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else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  </a:t>
            </a:r>
            <a:r>
              <a:rPr b="1" lang="en-US" sz="3200" spc="-1" strike="noStrike">
                <a:solidFill>
                  <a:srgbClr val="17aca9"/>
                </a:solidFill>
                <a:latin typeface="Consolas"/>
                <a:ea typeface="DejaVu Sans"/>
              </a:rPr>
              <a:t>System.out.println("No matches.");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1176480" y="1241280"/>
            <a:ext cx="2196180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bg-BG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Основи на </a:t>
            </a:r>
            <a:r>
              <a:rPr b="0" lang="en-US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Stream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1176480" y="2538360"/>
            <a:ext cx="21926160" cy="8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Задача </a:t>
            </a:r>
            <a:r>
              <a:rPr b="1" lang="en-US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2</a:t>
            </a:r>
            <a:r>
              <a:rPr b="1" lang="bg-BG" sz="5400" spc="-1" strike="noStrike">
                <a:solidFill>
                  <a:srgbClr val="17aca9"/>
                </a:solidFill>
                <a:latin typeface="Century Gothic"/>
                <a:ea typeface="DejaVu Sans"/>
              </a:rPr>
              <a:t> – Име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93" name="CustomShape 3"/>
          <p:cNvSpPr/>
          <p:nvPr/>
        </p:nvSpPr>
        <p:spPr>
          <a:xfrm>
            <a:off x="1178640" y="4010040"/>
            <a:ext cx="20447280" cy="428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прочете от конзолата поредица от имена;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прочете от конзолата поредица от букви;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филтрират имената, които започват с някоя от прочетените от конзолата букви;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bg-BG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сортират имената лексикографски;</a:t>
            </a:r>
            <a:endParaRPr b="0" lang="en-US" sz="3600" spc="-1" strike="noStrike">
              <a:latin typeface="Arial"/>
            </a:endParaRPr>
          </a:p>
          <a:p>
            <a:pPr marL="571680" indent="-5709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600" spc="-1" strike="noStrike">
                <a:solidFill>
                  <a:srgbClr val="000000"/>
                </a:solidFill>
                <a:latin typeface="Century Gothic"/>
                <a:ea typeface="DejaVu Sans"/>
              </a:rPr>
              <a:t>Да се отпечата първото име на конзолата.</a:t>
            </a:r>
            <a:endParaRPr b="0" lang="en-US" sz="3600" spc="-1" strike="noStrike">
              <a:latin typeface="Arial"/>
            </a:endParaRPr>
          </a:p>
        </p:txBody>
      </p:sp>
      <p:grpSp>
        <p:nvGrpSpPr>
          <p:cNvPr id="194" name="Group 4"/>
          <p:cNvGrpSpPr/>
          <p:nvPr/>
        </p:nvGrpSpPr>
        <p:grpSpPr>
          <a:xfrm>
            <a:off x="6576840" y="8874000"/>
            <a:ext cx="10453680" cy="1064880"/>
            <a:chOff x="6576840" y="8874000"/>
            <a:chExt cx="10453680" cy="1064880"/>
          </a:xfrm>
        </p:grpSpPr>
        <p:sp>
          <p:nvSpPr>
            <p:cNvPr id="195" name="CustomShape 5"/>
            <p:cNvSpPr/>
            <p:nvPr/>
          </p:nvSpPr>
          <p:spPr>
            <a:xfrm>
              <a:off x="6576840" y="8874000"/>
              <a:ext cx="4679280" cy="106488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Rado Plamen Gosho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p r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96" name="CustomShape 6"/>
            <p:cNvSpPr/>
            <p:nvPr/>
          </p:nvSpPr>
          <p:spPr>
            <a:xfrm>
              <a:off x="12351240" y="9111240"/>
              <a:ext cx="46792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Plamen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197" name="CustomShape 7"/>
            <p:cNvSpPr/>
            <p:nvPr/>
          </p:nvSpPr>
          <p:spPr>
            <a:xfrm>
              <a:off x="11534400" y="911124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98" name="Group 8"/>
          <p:cNvGrpSpPr/>
          <p:nvPr/>
        </p:nvGrpSpPr>
        <p:grpSpPr>
          <a:xfrm>
            <a:off x="6576840" y="10136160"/>
            <a:ext cx="10453680" cy="1064880"/>
            <a:chOff x="6576840" y="10136160"/>
            <a:chExt cx="10453680" cy="1064880"/>
          </a:xfrm>
        </p:grpSpPr>
        <p:sp>
          <p:nvSpPr>
            <p:cNvPr id="199" name="CustomShape 9"/>
            <p:cNvSpPr/>
            <p:nvPr/>
          </p:nvSpPr>
          <p:spPr>
            <a:xfrm>
              <a:off x="6576840" y="10136160"/>
              <a:ext cx="4679280" cy="106488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Plamen Gosho Rado</a:t>
              </a:r>
              <a:endParaRPr b="0" lang="en-US" sz="32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s c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00" name="CustomShape 10"/>
            <p:cNvSpPr/>
            <p:nvPr/>
          </p:nvSpPr>
          <p:spPr>
            <a:xfrm>
              <a:off x="12351240" y="10374840"/>
              <a:ext cx="4679280" cy="577440"/>
            </a:xfrm>
            <a:prstGeom prst="rect">
              <a:avLst/>
            </a:prstGeom>
            <a:solidFill>
              <a:srgbClr val="f0f4fa"/>
            </a:solidFill>
            <a:ln w="12700">
              <a:solidFill>
                <a:srgbClr val="17aca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3200" spc="-1" strike="noStrike">
                  <a:solidFill>
                    <a:srgbClr val="17aca9"/>
                  </a:solidFill>
                  <a:latin typeface="Consolas"/>
                  <a:ea typeface="DejaVu Sans"/>
                </a:rPr>
                <a:t>No match</a:t>
              </a:r>
              <a:endParaRPr b="0" lang="en-US" sz="3200" spc="-1" strike="noStrike">
                <a:latin typeface="Arial"/>
              </a:endParaRPr>
            </a:p>
          </p:txBody>
        </p:sp>
        <p:sp>
          <p:nvSpPr>
            <p:cNvPr id="201" name="CustomShape 11"/>
            <p:cNvSpPr/>
            <p:nvPr/>
          </p:nvSpPr>
          <p:spPr>
            <a:xfrm>
              <a:off x="11534400" y="10399680"/>
              <a:ext cx="608760" cy="583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0f4fa"/>
            </a:solidFill>
            <a:ln>
              <a:solidFill>
                <a:srgbClr val="17aca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73904</TotalTime>
  <Application>LibreOffice/7.0.6.2$Windows_X86_64 LibreOffice_project/144abb84a525d8e30c9dbbefa69cbbf2d8d4ae3b</Application>
  <AppVersion>15.0000</AppVersion>
  <Words>1325</Words>
  <Paragraphs>208</Paragraphs>
  <Company>SPecialiST RePack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2015-06-18T17:56:23Z</dcterms:created>
  <dc:creator>a.milev@proxiad.com</dc:creator>
  <dc:description/>
  <dc:language>en-US</dc:language>
  <cp:lastModifiedBy/>
  <dcterms:modified xsi:type="dcterms:W3CDTF">2022-02-22T20:16:04Z</dcterms:modified>
  <cp:revision>3204</cp:revision>
  <dc:subject/>
  <dc:title>Proxiad PowerPoint 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0x0101009021668ED7CE2947A5C4EF74C5B87960</vt:lpwstr>
  </property>
  <property fmtid="{D5CDD505-2E9C-101B-9397-08002B2CF9AE}" pid="3" name="PresentationFormat">
    <vt:lpwstr>Custom</vt:lpwstr>
  </property>
  <property fmtid="{D5CDD505-2E9C-101B-9397-08002B2CF9AE}" pid="4" name="Slides">
    <vt:i4>26</vt:i4>
  </property>
</Properties>
</file>